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7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2" r:id="rId12"/>
    <p:sldId id="275" r:id="rId13"/>
    <p:sldId id="273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1E"/>
    <a:srgbClr val="B4DF85"/>
    <a:srgbClr val="C9E8A6"/>
    <a:srgbClr val="A2D767"/>
    <a:srgbClr val="9ED561"/>
    <a:srgbClr val="9AD35B"/>
    <a:srgbClr val="93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63" y="4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3F682-1C0A-4D4F-9B3C-0C4EF2FED90C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3890C-C3AD-42CA-B270-2345829AD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2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635-DB5C-4050-9B2F-611574F61F1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0CC4-30D7-4EBA-A593-DC6C9722D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635-DB5C-4050-9B2F-611574F61F1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0CC4-30D7-4EBA-A593-DC6C9722D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635-DB5C-4050-9B2F-611574F61F1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0CC4-30D7-4EBA-A593-DC6C9722D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635-DB5C-4050-9B2F-611574F61F1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0CC4-30D7-4EBA-A593-DC6C9722D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635-DB5C-4050-9B2F-611574F61F1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0CC4-30D7-4EBA-A593-DC6C9722D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635-DB5C-4050-9B2F-611574F61F1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0CC4-30D7-4EBA-A593-DC6C9722D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635-DB5C-4050-9B2F-611574F61F1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0CC4-30D7-4EBA-A593-DC6C9722D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635-DB5C-4050-9B2F-611574F61F1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0CC4-30D7-4EBA-A593-DC6C9722D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635-DB5C-4050-9B2F-611574F61F1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0CC4-30D7-4EBA-A593-DC6C9722D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635-DB5C-4050-9B2F-611574F61F1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0CC4-30D7-4EBA-A593-DC6C9722D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635-DB5C-4050-9B2F-611574F61F1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0CC4-30D7-4EBA-A593-DC6C9722D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E635-DB5C-4050-9B2F-611574F61F1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0CC4-30D7-4EBA-A593-DC6C9722D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73630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Ленинградская область</a:t>
            </a:r>
            <a:br>
              <a:rPr lang="ru-RU" sz="1800" b="1" dirty="0" smtClean="0"/>
            </a:br>
            <a:r>
              <a:rPr lang="ru-RU" sz="1800" b="1" dirty="0" err="1" smtClean="0"/>
              <a:t>Лужский</a:t>
            </a:r>
            <a:r>
              <a:rPr lang="ru-RU" sz="1800" b="1" dirty="0" smtClean="0"/>
              <a:t> муниципальный район</a:t>
            </a:r>
            <a:br>
              <a:rPr lang="ru-RU" sz="1800" b="1" dirty="0" smtClean="0"/>
            </a:br>
            <a:r>
              <a:rPr lang="ru-RU" sz="1800" b="1" dirty="0" smtClean="0"/>
              <a:t>Муниципальное бюджетное общеобразовательное учреждение </a:t>
            </a:r>
            <a:br>
              <a:rPr lang="ru-RU" sz="1800" b="1" dirty="0" smtClean="0"/>
            </a:br>
            <a:r>
              <a:rPr lang="ru-RU" sz="1800" b="1" dirty="0" smtClean="0"/>
              <a:t>«Средняя общеобразовательная школа №5»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6400800" cy="31459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ОБРАЗОВАТЕЛЬНАЯ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ПРОГРАММА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ДОШКОЛЬНОГО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ОБРАЗОВАНИЯ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shkola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747179"/>
            <a:ext cx="2736304" cy="2082275"/>
          </a:xfrm>
          <a:prstGeom prst="rect">
            <a:avLst/>
          </a:prstGeom>
        </p:spPr>
      </p:pic>
      <p:pic>
        <p:nvPicPr>
          <p:cNvPr id="1026" name="Picture 2" descr="C:\Users\User\Desktop\ФОТО ДГ\DSC_40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47180"/>
            <a:ext cx="2781957" cy="208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ДГ\DSC_41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8071"/>
            <a:ext cx="3012505" cy="200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 ДГ\DSC_4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4" y="2708920"/>
            <a:ext cx="2920491" cy="194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ФОТО ДГ\DSC_41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97760"/>
            <a:ext cx="2781957" cy="18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0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771530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Обязательная часть образовательной программы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428736"/>
            <a:ext cx="67842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обеспечивает качество образовательного процесса для 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создания оптимальных условий развития дошкольника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 учётом его физического и психического здоровья, для 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реализации психолого-педагогической готовности к 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обучению  В  школе.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858148" y="1142984"/>
            <a:ext cx="517206" cy="6429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3286124"/>
            <a:ext cx="3926075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Приоритетные    направления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571472" y="3357562"/>
            <a:ext cx="731520" cy="785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357290" y="4071942"/>
            <a:ext cx="2357454" cy="1143008"/>
          </a:xfrm>
          <a:prstGeom prst="flowChartAlternate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Художетсвенно-эстетическое</a:t>
            </a:r>
            <a:r>
              <a:rPr lang="ru-RU" b="1" dirty="0" smtClean="0"/>
              <a:t> развитие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604867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Часть, формируемая участниками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образовательных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отношений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8478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Вариативная часть, формируемая участниками образовательных отношений, сформирована на основе регионального компонента и интеграции парциальных  и авторских   модифицированных  программ: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852936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rebuchet MS"/>
              </a:rPr>
              <a:t>● И.А.Лыкова «Программа художественного воспитания, обучения и развития детей 2-7 лет «Цветные ладошки»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357166"/>
            <a:ext cx="604867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Специфика  образовательной деятельности в группах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общеразвивающей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направленности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2357430"/>
            <a:ext cx="292419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Группы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общеразвивающей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направленности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 rot="5400000">
            <a:off x="3786182" y="3714752"/>
            <a:ext cx="571504" cy="1428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71736" y="4500570"/>
            <a:ext cx="3214709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ОСНОВНАЯ ОБРАЗОВАТЕЛЬНАЯ 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ПРОГРАММА ДОШКОЛЬНОГО ОБРАЗОВАНИЯ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8680"/>
            <a:ext cx="665810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Взаимодействие МБОУ  СОШ №5 и  семьи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11560" y="1268760"/>
            <a:ext cx="4429156" cy="8984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Изучение  семьи   и   её  образовательных потребностей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35696" y="2420888"/>
            <a:ext cx="3187982" cy="383760"/>
            <a:chOff x="228600" y="84899"/>
            <a:chExt cx="3187982" cy="38376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28600" y="84899"/>
              <a:ext cx="3187982" cy="38376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47334" y="103633"/>
              <a:ext cx="3150514" cy="34629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20968" tIns="0" rIns="12096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совместная деятельность</a:t>
              </a:r>
              <a:endParaRPr lang="ru-RU" sz="1600" b="1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563888" y="5445224"/>
            <a:ext cx="3200400" cy="383760"/>
            <a:chOff x="228600" y="674579"/>
            <a:chExt cx="3200400" cy="38376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28600" y="674579"/>
              <a:ext cx="3200400" cy="38376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247334" y="693313"/>
              <a:ext cx="3162932" cy="34629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20968" tIns="0" rIns="12096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обучение</a:t>
              </a:r>
              <a:endParaRPr lang="ru-RU" sz="1600" b="1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843808" y="3933056"/>
            <a:ext cx="3200400" cy="383760"/>
            <a:chOff x="228600" y="1264260"/>
            <a:chExt cx="3200400" cy="38376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28600" y="1264260"/>
              <a:ext cx="3200400" cy="38376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47334" y="1282994"/>
              <a:ext cx="3162932" cy="34629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20968" tIns="0" rIns="12096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консультирование</a:t>
              </a:r>
              <a:endParaRPr lang="ru-RU" sz="1600" b="1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131840" y="4653136"/>
            <a:ext cx="3200400" cy="383760"/>
            <a:chOff x="228600" y="1853940"/>
            <a:chExt cx="3200400" cy="38376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28600" y="1853940"/>
              <a:ext cx="3200400" cy="38376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47334" y="1872674"/>
              <a:ext cx="3162932" cy="34629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20968" tIns="0" rIns="12096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просвещение</a:t>
              </a:r>
              <a:endParaRPr lang="ru-RU" sz="1600" b="1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483768" y="3140968"/>
            <a:ext cx="3200400" cy="383760"/>
            <a:chOff x="228600" y="2443620"/>
            <a:chExt cx="3200400" cy="38376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28600" y="2443620"/>
              <a:ext cx="3200400" cy="38376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47334" y="2462354"/>
              <a:ext cx="3162932" cy="34629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20968" tIns="0" rIns="12096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информирование</a:t>
              </a:r>
              <a:endParaRPr lang="ru-RU" sz="1600" b="1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cxnSp>
        <p:nvCxnSpPr>
          <p:cNvPr id="22" name="Прямая соединительная линия 21"/>
          <p:cNvCxnSpPr/>
          <p:nvPr/>
        </p:nvCxnSpPr>
        <p:spPr>
          <a:xfrm>
            <a:off x="683568" y="2132856"/>
            <a:ext cx="2448272" cy="3456384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115616" y="270892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547664" y="328498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123728" y="400506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555776" y="479715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143240" y="564357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642918"/>
            <a:ext cx="4591963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Формы взаимодействия  с семьей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714488"/>
            <a:ext cx="676076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● родительские собрания,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● индивидуальные и групповые консультации,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● совместная деятельность в ходе проектной деятельности,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● участие  в конкурсах, акциях, выставках,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● наглядная  информация,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● проведение совместной с родителями НОД,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● проведение совместных праздников, досугов,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● привлечение  к участию в Днях и Неделях здоровья,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● ведение групповых  сайтов,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rebuchet MS"/>
              </a:rPr>
              <a:t>● ведение  детских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rebuchet MS"/>
              </a:rPr>
              <a:t>портфолио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rebuchet MS"/>
              </a:rPr>
              <a:t>.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● привлечение к организации познавательных экскурсий детей,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● игротека,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rebuchet MS"/>
              </a:rPr>
              <a:t>● семейные газеты,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rebuchet MS"/>
              </a:rPr>
              <a:t>● семейный клуб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и др.</a:t>
            </a: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928670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полным текстом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ознакомиться на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сайте МБОУ СОШ №5 и  в методическом  кабинете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МБОУ СОШ №5 дошкольные группы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34888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адрес:  188230, Ленинградская обл., г.Луга,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ул.Свободы, 23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28498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телефон:  (813-72) 2-20-25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929066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сайт: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http://lugash05.ucoz.ru/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kids1-430x18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4786322"/>
            <a:ext cx="5507747" cy="13106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428604"/>
            <a:ext cx="6293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Модель  образовательной  программы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МБОУ СОШ №5 дошкольные группы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000240"/>
            <a:ext cx="7488832" cy="120032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Цель: обеспечить  развитие  личности детей дошкольного возраста в  различных  видах  общения  и  деятельности с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учётом их  возрастных,  индивидуальных, психологических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  физиологических  особенностей.    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3643314"/>
            <a:ext cx="228601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социально-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коммуникативное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развитие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5143512"/>
            <a:ext cx="250033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познавательное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развитие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3714753"/>
            <a:ext cx="214314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речевое развитие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124" y="5143512"/>
            <a:ext cx="214314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физическое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развитие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3714752"/>
            <a:ext cx="314327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художественно-эстетическое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развитие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000100" y="3214686"/>
            <a:ext cx="144016" cy="43204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500298" y="3214686"/>
            <a:ext cx="142876" cy="185738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786182" y="3214686"/>
            <a:ext cx="144016" cy="43204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flipH="1">
            <a:off x="5286380" y="3214686"/>
            <a:ext cx="142876" cy="185738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429520" y="3214686"/>
            <a:ext cx="144016" cy="43204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241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Образовательная  программа  состоит: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Блок-схема: задержка 2"/>
          <p:cNvSpPr/>
          <p:nvPr/>
        </p:nvSpPr>
        <p:spPr>
          <a:xfrm>
            <a:off x="4716016" y="2420888"/>
            <a:ext cx="1800200" cy="2376264"/>
          </a:xfrm>
          <a:prstGeom prst="flowChartDela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Вариативная часть, формируемая участниками 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образователь-ного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процесса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МБОУ СОШ №5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Блок-схема: задержка 3"/>
          <p:cNvSpPr/>
          <p:nvPr/>
        </p:nvSpPr>
        <p:spPr>
          <a:xfrm rot="10800000">
            <a:off x="1259632" y="2348880"/>
            <a:ext cx="2376264" cy="2448272"/>
          </a:xfrm>
          <a:prstGeom prst="flowChartDela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20486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60%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465313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Не более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40%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708920"/>
            <a:ext cx="1800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Обязательная часть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Программа «От рождения до школы» (под ред.</a:t>
            </a:r>
          </a:p>
          <a:p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Н.Е.Вераксы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, Т.С.Комаровой,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М.А.Васильевой)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3491880" y="1700808"/>
            <a:ext cx="1440160" cy="515496"/>
          </a:xfrm>
          <a:prstGeom prst="curvedDownArrow">
            <a:avLst>
              <a:gd name="adj1" fmla="val 25000"/>
              <a:gd name="adj2" fmla="val 50000"/>
              <a:gd name="adj3" fmla="val 2188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10800000">
            <a:off x="3491880" y="4941168"/>
            <a:ext cx="1440160" cy="515496"/>
          </a:xfrm>
          <a:prstGeom prst="curvedDownArrow">
            <a:avLst>
              <a:gd name="adj1" fmla="val 25000"/>
              <a:gd name="adj2" fmla="val 50000"/>
              <a:gd name="adj3" fmla="val 2188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5322" cy="44466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Образовательные   области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14356"/>
            <a:ext cx="8676456" cy="2800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● </a:t>
            </a:r>
            <a:r>
              <a:rPr lang="ru-RU" sz="1600" b="1" u="sng" dirty="0" smtClean="0">
                <a:solidFill>
                  <a:schemeClr val="tx2">
                    <a:lumMod val="50000"/>
                  </a:schemeClr>
                </a:solidFill>
              </a:rPr>
              <a:t>Социально-коммуникативное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развитие направлено  на усвоение норм и ценностей, принятых в обществе, включая моральные и нравственные ценности; развитие  общения и взаимодействия  ребёнка со взрослыми и сверстниками; становление  самостоятельности, целенаправленности  и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саморегуляции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собственных действий, развитие социального и эмоционального  интеллекта, эмоциональной  отзывчивости, сопереживания, формирования готовности к совместной деятельности со сверстниками,  формирования    уважительного    отношения    и   чувства принадлежности  к  своей   семье  и  к  сообществу  детей  и  взрослых  в  Организации;    формирование   позитивных   установок    к    различным видам   труда   и   творчества;       формирование    основ      безопасного поведения   в  быту,  социуме,  природе.      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786190"/>
            <a:ext cx="8676456" cy="2800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● </a:t>
            </a:r>
            <a:r>
              <a:rPr lang="ru-RU" sz="1600" b="1" u="sng" dirty="0" smtClean="0">
                <a:solidFill>
                  <a:schemeClr val="tx2">
                    <a:lumMod val="50000"/>
                  </a:schemeClr>
                </a:solidFill>
              </a:rPr>
              <a:t>Познавательное    развитие 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предполагает    развитие    интереса    детей,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любознательности и познавательной  мотивации; формирование познавательных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действий; становление  сознания; развитие воображения и творческой  активности; формирование первичных представлений о себе, других людях, объектах Окружающего мира, о свойствах и отношениях объектов окружающего мира(форме,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социокультурных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ценностях нашего  народа, об отечественных традициях и праздниках, о планете Земля как общем доме людей, об особенностях её природы, многообразии стран и народов в мире.  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548680"/>
            <a:ext cx="8208912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● </a:t>
            </a:r>
            <a:r>
              <a:rPr lang="ru-RU" sz="1600" b="1" u="sng" dirty="0" smtClean="0">
                <a:solidFill>
                  <a:schemeClr val="tx2">
                    <a:lumMod val="50000"/>
                  </a:schemeClr>
                </a:solidFill>
              </a:rPr>
              <a:t>Речевое  развитие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включает  владение  речью  как   средством  общения   и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культуры; обогащение активного  словаря; развитие  связной  грамматически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правильной  диалогической и монологической речи; развитие речевого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творчества; развитие звуковой и интонационной культуры  речи,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фонематического  слуха; знакомство с книжной 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  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996953"/>
            <a:ext cx="8250140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● </a:t>
            </a:r>
            <a:r>
              <a:rPr lang="ru-RU" sz="1600" b="1" u="sng" dirty="0" smtClean="0">
                <a:solidFill>
                  <a:schemeClr val="tx2">
                    <a:lumMod val="50000"/>
                  </a:schemeClr>
                </a:solidFill>
              </a:rPr>
              <a:t>Художественно-эстетическое развитие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предполагает развитие предпосылок 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ценностно-смыслового   восприятия  и   понимания   произведений   искусства (словесного, музыкального, изобразительного), мира   природы;  становление эстетического отношения к окружающему миру; формирование элементарных представлений  о   видах   искусства;   восприятие   музыки,   художественной литературы,    фольклора;    стимулирование  сопереживания   персонажам художественных  произведений;   реализацию   самостоятельной   творческой деятельности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детей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(изобразительной, конструктивно-модельной, музыкальной   и др.).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8106124" cy="35394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● </a:t>
            </a:r>
            <a:r>
              <a:rPr lang="ru-RU" sz="1600" b="1" u="sng" dirty="0" smtClean="0">
                <a:solidFill>
                  <a:schemeClr val="tx2">
                    <a:lumMod val="50000"/>
                  </a:schemeClr>
                </a:solidFill>
              </a:rPr>
              <a:t>Физическое  развитие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включает приобретение опыта в следующих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видах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деятельности  детей: двигательной, в том числе связанной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с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выполнением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упражнений,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направленных  на  развитие  таких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физических 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качеств,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координация  и гибкость,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способствующих 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правильному 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формированию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опорно-двигательной  системы  организма, развитию равновесия, координации движений, крупной и мелкой  моторики  обеих рук, а также с правильным, не наносящем  ущерба  организму, выполнением основных движений (ходьба, бег, мягкие прыжки, повороты  в  обе  стороны),  формирование начальных представлений о некоторых  видах спорта, овладение подвижными играми с правилами;   становление    целенаправленности    и  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саморегуляции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  в двигательной сфере, становление  ценностей  здорового образа жизни, овладение  его  элементарными  нормами  и правилами (в питании, двигательном  режиме,  закаливании, при формировании  полезных   привычек и др.).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79118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Содержание  образовательных  областей  зависит  от  возрастных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индивидуальных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особенностей  детей,  определяется целями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 задачами Программы и  реализуется в  различных  видах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деятельности   и  общении, игре, познавательно-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исследовательской  деятельности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827584" y="3068960"/>
            <a:ext cx="2736304" cy="1728192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Требования  к условиям реализации Программы</a:t>
            </a:r>
            <a:endParaRPr lang="ru-RU" b="1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499992" y="3068960"/>
            <a:ext cx="2664296" cy="180020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Требования  к результатам освоения</a:t>
            </a:r>
          </a:p>
          <a:p>
            <a:pPr algn="ctr"/>
            <a:r>
              <a:rPr lang="ru-RU" b="1" dirty="0" smtClean="0"/>
              <a:t>Программы</a:t>
            </a:r>
            <a:endParaRPr lang="ru-RU" b="1" dirty="0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285720" y="2928934"/>
            <a:ext cx="500066" cy="642942"/>
          </a:xfrm>
          <a:prstGeom prst="curv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7143768" y="2852936"/>
            <a:ext cx="588644" cy="71894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5616624" cy="28803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УСЛОВИЯ  РЕАЛИЗАЦИИ   ПРОГРАММЫ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14282" y="785794"/>
            <a:ext cx="2520280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Материально-технические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143240" y="785794"/>
            <a:ext cx="2448272" cy="7354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Психолого-педагогические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929322" y="785794"/>
            <a:ext cx="2448272" cy="7200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Финансовые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14282" y="3857628"/>
            <a:ext cx="2664296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Развивающая предметно-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развивающая среда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072198" y="4000504"/>
            <a:ext cx="2520280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Кадровые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14282" y="1643050"/>
            <a:ext cx="2664296" cy="2000264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85926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Соответствует санитарным нормам, правилам пожарной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безопасности, возрастным и индивидуальным 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</a:rPr>
              <a:t>особеннос-тям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детей. Каждая группа имеет пространственную среду, оборудование, 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</a:rPr>
              <a:t>учеб-ные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комплекты в 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</a:rPr>
              <a:t>соответст-вии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с возрастом детей.    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071802" y="1571612"/>
            <a:ext cx="2520280" cy="4786346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131840" y="1844824"/>
            <a:ext cx="24482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Уважение к человеческому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достоинству детей, формирование и поддержка положительной самооценки; использование Форм и методов работы, соответствующих возрасту, индивидуальным особенностям; построение образовательной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Деятельности на основе взаимодействия взрослых с детьми; поддержка доброжелательных отношений Детей друг с другом; возможность выбора видов деятельности, общения; защита детей от всех форм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Физического и психического насилия; поддержка родителей в воспитании детей, вовлечение родителей в 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образовательную деятельность.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868144" y="1628800"/>
            <a:ext cx="2847260" cy="215739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1772816"/>
            <a:ext cx="24169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Обеспечивает возможность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выполнения Стандартов ДО.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Гарантия бесплатного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дошкольного образования за счёт средств бюджетной 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системы РФ в муниципальных Организациях осуществляется на основе нормативов, определяемых органами  государственной власти 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929198"/>
            <a:ext cx="2592288" cy="178595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857884" y="4714884"/>
            <a:ext cx="2786082" cy="2000264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85720" y="4929198"/>
            <a:ext cx="2497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Обеспечивает возможность</a:t>
            </a: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Общения и совместной</a:t>
            </a: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Деятельности детей и взрослых,</a:t>
            </a: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Двигательной активности,</a:t>
            </a: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 возможности для уединения;</a:t>
            </a: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соответствует возрастным </a:t>
            </a: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возможностям </a:t>
            </a:r>
            <a:r>
              <a:rPr lang="ru-RU" sz="1100" dirty="0" err="1" smtClean="0">
                <a:solidFill>
                  <a:schemeClr val="tx2">
                    <a:lumMod val="50000"/>
                  </a:schemeClr>
                </a:solidFill>
              </a:rPr>
              <a:t>детей,предполагает</a:t>
            </a:r>
            <a:endParaRPr lang="ru-RU" sz="11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возможность изменений</a:t>
            </a: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 от образовательной ситуации,</a:t>
            </a: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доступность, безопасность</a:t>
            </a:r>
          </a:p>
          <a:p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9322" y="4857760"/>
            <a:ext cx="25055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Педагоги первой 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квалификационной категории—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не менее 12%</a:t>
            </a:r>
          </a:p>
          <a:p>
            <a:endParaRPr lang="ru-RU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Наличие специалистов: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-музыкальный руководитель,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-инструктор по физкультуре,</a:t>
            </a:r>
          </a:p>
          <a:p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1285852" y="1428736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143372" y="1357298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7000892" y="1428736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1357290" y="4643446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7143768" y="4572008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643866" cy="64294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Целевые    ориентиры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на этапе завершения  дошкольного образования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928670"/>
            <a:ext cx="80010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● владеет основными культурными способами деятельности;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● проявляет инициативу и самостоятельность в разных видах деятельности-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игре, общении, познавательно-исследовательской деятельности и др.; 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● способен выбирать себе род занятий, участников по совместной деятельности;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● обладает установкой положительного отношения к миру, к разным видам труда, 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другим людям и самому себе, обладает чувством собственного достоинства;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активно взаимодействует со сверстниками и взрослыми, участвует в 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совместных играх;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● обладает развитым воображением, которое  реализуется в разных видах 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деятельности, и прежде  всего в игре;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● владеет  разными формами и видами игры, различает условную и реальную 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ситуации, умеет подчиняться разным правилам  и социальным  нормам;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● достаточно хорошо владеет устной речью, может выражать свои мысли и 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желания , может выделять звуки в словах, у ребёнка складываются 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предпосылки грамотности;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● развита крупная и мелкая  моторика; он подвижен, вынослив, владеет 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основными движениями, может контролировать свои движения и управлять  ими;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● способен к волевым усилиям, может следовать социальным нормам поведения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и правилам в разных видах деятельности, во взаимоотношениях со взрослыми и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сверстниками, может соблюдать правила безопасного поведения и личной  гигиены;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● проявляет любознательность, задаёт вопросы взрослым и сверстникам, интересуется 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причинно-следственными связями, склонен наблюдать, экспериментировать;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● обладает начальными знаниями о себе, о природном и социальном мире, в котором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он живёт;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● способен к принятию собственных решений, опираясь на свои знания и умения в 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различных видах деятельности.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1335</Words>
  <Application>Microsoft Office PowerPoint</Application>
  <PresentationFormat>Экран (4:3)</PresentationFormat>
  <Paragraphs>163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Ленинградская область Лужский муниципальный район Муниципальное бюджетное общеобразовательное учреждение  «Средняя общеобразовательная школа №5»     </vt:lpstr>
      <vt:lpstr>Презентация PowerPoint</vt:lpstr>
      <vt:lpstr>Презентация PowerPoint</vt:lpstr>
      <vt:lpstr>Образовательные   области</vt:lpstr>
      <vt:lpstr>Презентация PowerPoint</vt:lpstr>
      <vt:lpstr>Презентация PowerPoint</vt:lpstr>
      <vt:lpstr>Презентация PowerPoint</vt:lpstr>
      <vt:lpstr>УСЛОВИЯ  РЕАЛИЗАЦИИ   ПРОГРАММЫ</vt:lpstr>
      <vt:lpstr>Целевые    ориентиры  на этапе завершения  дошкольного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 ДО</dc:title>
  <dc:creator>Admin</dc:creator>
  <cp:lastModifiedBy>User</cp:lastModifiedBy>
  <cp:revision>87</cp:revision>
  <dcterms:created xsi:type="dcterms:W3CDTF">2015-04-13T18:14:07Z</dcterms:created>
  <dcterms:modified xsi:type="dcterms:W3CDTF">2016-02-05T10:20:02Z</dcterms:modified>
</cp:coreProperties>
</file>